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D89021-FCD6-48FD-B29A-6078DDF46C01}"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89021-FCD6-48FD-B29A-6078DDF46C01}"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89021-FCD6-48FD-B29A-6078DDF46C01}"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89021-FCD6-48FD-B29A-6078DDF46C01}"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D89021-FCD6-48FD-B29A-6078DDF46C01}"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D89021-FCD6-48FD-B29A-6078DDF46C01}"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D89021-FCD6-48FD-B29A-6078DDF46C01}"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D89021-FCD6-48FD-B29A-6078DDF46C01}"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89021-FCD6-48FD-B29A-6078DDF46C01}"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89021-FCD6-48FD-B29A-6078DDF46C01}"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89021-FCD6-48FD-B29A-6078DDF46C01}"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EA670-73F2-46BA-823C-8A10F93CB6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89021-FCD6-48FD-B29A-6078DDF46C01}" type="datetimeFigureOut">
              <a:rPr lang="en-US" smtClean="0"/>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EA670-73F2-46BA-823C-8A10F93CB6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algn="r" eaLnBrk="1" hangingPunct="1">
              <a:defRPr/>
            </a:pPr>
            <a:r>
              <a:rPr lang="ar-SA" b="1" dirty="0" smtClean="0">
                <a:solidFill>
                  <a:schemeClr val="tx1"/>
                </a:solidFill>
              </a:rPr>
              <a:t>نظرية بياجيه والنمو العقلى</a:t>
            </a:r>
            <a:endParaRPr lang="en-US" b="1" dirty="0" smtClean="0">
              <a:solidFill>
                <a:schemeClr val="tx1"/>
              </a:solidFill>
            </a:endParaRPr>
          </a:p>
        </p:txBody>
      </p:sp>
      <p:sp>
        <p:nvSpPr>
          <p:cNvPr id="5" name="Rectangle 3"/>
          <p:cNvSpPr>
            <a:spLocks noGrp="1" noChangeArrowheads="1"/>
          </p:cNvSpPr>
          <p:nvPr>
            <p:ph idx="1"/>
          </p:nvPr>
        </p:nvSpPr>
        <p:spPr/>
        <p:txBody>
          <a:bodyPr>
            <a:normAutofit fontScale="92500" lnSpcReduction="10000"/>
          </a:bodyPr>
          <a:lstStyle/>
          <a:p>
            <a:pPr algn="r" rtl="1" eaLnBrk="1" hangingPunct="1">
              <a:lnSpc>
                <a:spcPct val="80000"/>
              </a:lnSpc>
              <a:defRPr/>
            </a:pPr>
            <a:r>
              <a:rPr lang="ar-SA" sz="4000" b="1" dirty="0" smtClean="0"/>
              <a:t>يعتبر التطور هو الفكرة الرئيسية التى تدور حولها جميع أعمال جان بياجيه.</a:t>
            </a:r>
          </a:p>
          <a:p>
            <a:pPr algn="r" rtl="1" eaLnBrk="1" hangingPunct="1">
              <a:lnSpc>
                <a:spcPct val="80000"/>
              </a:lnSpc>
              <a:defRPr/>
            </a:pPr>
            <a:r>
              <a:rPr lang="ar-SA" sz="4000" b="1" dirty="0" smtClean="0"/>
              <a:t>وقد توصل بياجيه الى نظريته من خلال ملاحظاته على أطفاله الثلاثة وكان السؤال الذى يشغل بياجيه دائما هو كيفية حدوث المعرفة وكيف تتحق الدقة والموضوعية للمعرفة. ومن خلال مقابلاته مع الأطفال وتكليفهم بالقيام بمهام معينة قام بدراسة كيف تتطور المعرفة خلال سنوات الطفولة وفى مرحلة المراهقة وقد وصل الى </a:t>
            </a:r>
            <a:r>
              <a:rPr lang="ar-EG" sz="4000" b="1" dirty="0" smtClean="0"/>
              <a:t>مفاهيم اساسية ساعدته لبناء نظريته .</a:t>
            </a:r>
          </a:p>
          <a:p>
            <a:pPr algn="r" rtl="1" eaLnBrk="1" hangingPunct="1">
              <a:lnSpc>
                <a:spcPct val="80000"/>
              </a:lnSpc>
              <a:defRPr/>
            </a:pPr>
            <a:endParaRPr lang="ar-SA" sz="5400" b="1" dirty="0" smtClean="0"/>
          </a:p>
          <a:p>
            <a:pPr algn="r" rtl="1">
              <a:lnSpc>
                <a:spcPct val="80000"/>
              </a:lnSpc>
              <a:defRPr/>
            </a:pPr>
            <a:endParaRPr lang="ar-SA" sz="4800" b="1" dirty="0" smtClean="0"/>
          </a:p>
          <a:p>
            <a:pPr algn="r" rtl="1" eaLnBrk="1" hangingPunct="1">
              <a:lnSpc>
                <a:spcPct val="80000"/>
              </a:lnSpc>
              <a:defRPr/>
            </a:pPr>
            <a:endParaRPr lang="en-US" sz="4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252413" y="404813"/>
            <a:ext cx="9396413" cy="6119812"/>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folHlink"/>
                </a:solidFill>
                <a:effectLst/>
                <a:uLnTx/>
                <a:uFillTx/>
                <a:latin typeface="+mn-lt"/>
                <a:ea typeface="+mn-ea"/>
                <a:cs typeface="+mn-cs"/>
              </a:rPr>
              <a:t> من المفاهيم التى اكد عليها بياجيه:</a:t>
            </a:r>
            <a:r>
              <a:rPr kumimoji="0" lang="ar-EG" sz="3200" b="1"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EG" sz="3200" b="1" i="0" u="none" strike="noStrike" kern="1200" cap="none" spc="0" normalizeH="0" baseline="0" noProof="0" smtClean="0">
                <a:ln>
                  <a:noFill/>
                </a:ln>
                <a:solidFill>
                  <a:schemeClr val="folHlink"/>
                </a:solidFill>
                <a:effectLst/>
                <a:uLnTx/>
                <a:uFillTx/>
                <a:latin typeface="+mn-lt"/>
                <a:ea typeface="+mn-ea"/>
                <a:cs typeface="+mn-cs"/>
              </a:rPr>
              <a:t>البناء العقلى المعرفى :</a:t>
            </a:r>
            <a:r>
              <a:rPr kumimoji="0" lang="ar-EG" sz="3200" b="1" i="0" u="none" strike="noStrike" kern="1200" cap="none" spc="0" normalizeH="0" baseline="0" noProof="0" smtClean="0">
                <a:ln>
                  <a:noFill/>
                </a:ln>
                <a:solidFill>
                  <a:schemeClr val="tx1"/>
                </a:solidFill>
                <a:effectLst/>
                <a:uLnTx/>
                <a:uFillTx/>
                <a:latin typeface="+mn-lt"/>
                <a:ea typeface="+mn-ea"/>
                <a:cs typeface="+mn-cs"/>
              </a:rPr>
              <a:t> ويرى بياجيه أن الابنية العقلية المعرفية تنشأ أصلا من أبنية فطرية بسيطة يولد بها الفرد وتخضع لعملية تغيير مستمرة فتؤدى إلى أبنية عقلية معرفية جديدة </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كما أن عقل الفرد ليس صفحة بيضاء عندما يولد بل يكون مزود باستعدادات معينة وامكانات موروثة تساعده على بدء النمو </a:t>
            </a:r>
            <a:endParaRPr kumimoji="0" lang="en-US"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 يمكن تمثيل الابنية العقلية المعرفية التى يتم بناؤها داخل عقل الفرد الحائط الذى يحتوى على اعداد من الطوب ، هل يمكن بناء هذا الحائط بدون قوالب من الطوب ؟ لا ) ويمكن  تمثيل هذا الطوب بالمفاهيم التى يكتسبها الطفل باستمرار (الابنية العقلية المعرفية ) </a:t>
            </a:r>
            <a:endParaRPr kumimoji="0" lang="ar-EG" sz="32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52413" y="188913"/>
            <a:ext cx="9396413" cy="6335712"/>
          </a:xfrm>
          <a:prstGeom prst="rect">
            <a:avLst/>
          </a:prstGeom>
        </p:spPr>
        <p:txBody>
          <a:bodyPr/>
          <a:lstStyle/>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folHlink"/>
                </a:solidFill>
                <a:effectLst/>
                <a:uLnTx/>
                <a:uFillTx/>
                <a:latin typeface="+mn-lt"/>
                <a:ea typeface="+mn-ea"/>
                <a:cs typeface="+mn-cs"/>
              </a:rPr>
              <a:t> تابع : المفاهيم التى اكد عليها بياجيه:</a:t>
            </a:r>
            <a:r>
              <a:rPr kumimoji="0" lang="ar-EG" sz="2800" b="1" i="0" u="none" strike="noStrike" kern="1200" cap="none" spc="0" normalizeH="0" baseline="0" noProof="0" smtClean="0">
                <a:ln>
                  <a:noFill/>
                </a:ln>
                <a:solidFill>
                  <a:schemeClr val="tx1"/>
                </a:solidFill>
                <a:effectLst/>
                <a:uLnTx/>
                <a:uFillTx/>
                <a:latin typeface="+mn-lt"/>
                <a:ea typeface="+mn-ea"/>
                <a:cs typeface="+mn-cs"/>
              </a:rPr>
              <a:t> </a:t>
            </a: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ar-EG" sz="28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EG" sz="2800" b="1" i="0" u="none" strike="noStrike" kern="1200" cap="none" spc="0" normalizeH="0" baseline="0" noProof="0" smtClean="0">
                <a:ln>
                  <a:noFill/>
                </a:ln>
                <a:solidFill>
                  <a:schemeClr val="folHlink"/>
                </a:solidFill>
                <a:effectLst/>
                <a:uLnTx/>
                <a:uFillTx/>
                <a:latin typeface="+mn-lt"/>
                <a:ea typeface="+mn-ea"/>
                <a:cs typeface="+mn-cs"/>
              </a:rPr>
              <a:t>المخططات العقلية :</a:t>
            </a:r>
            <a:r>
              <a:rPr kumimoji="0" lang="ar-EG" sz="2800" b="1" i="0" u="none" strike="noStrike" kern="1200" cap="none" spc="0" normalizeH="0" baseline="0" noProof="0" smtClean="0">
                <a:ln>
                  <a:noFill/>
                </a:ln>
                <a:solidFill>
                  <a:schemeClr val="tx1"/>
                </a:solidFill>
                <a:effectLst/>
                <a:uLnTx/>
                <a:uFillTx/>
                <a:latin typeface="+mn-lt"/>
                <a:ea typeface="+mn-ea"/>
                <a:cs typeface="+mn-cs"/>
              </a:rPr>
              <a:t> هى الأساليب والطرق التى يتبعها الطفل فى التعامل مع المثيرات والاشياء الموجودة فى البيئة ، تتم هذه المخططات بفضل عمليتين هما </a:t>
            </a:r>
            <a:r>
              <a:rPr kumimoji="0" lang="ar-SA" sz="2800" b="1" i="0" u="none" strike="noStrike" kern="1200" cap="none" spc="0" normalizeH="0" baseline="0" noProof="0" smtClean="0">
                <a:ln>
                  <a:noFill/>
                </a:ln>
                <a:solidFill>
                  <a:schemeClr val="folHlink"/>
                </a:solidFill>
                <a:effectLst/>
                <a:uLnTx/>
                <a:uFillTx/>
                <a:latin typeface="+mn-lt"/>
                <a:ea typeface="+mn-ea"/>
                <a:cs typeface="+mn-cs"/>
              </a:rPr>
              <a:t>ال</a:t>
            </a:r>
            <a:r>
              <a:rPr kumimoji="0" lang="ar-EG" sz="2800" b="1" i="0" u="none" strike="noStrike" kern="1200" cap="none" spc="0" normalizeH="0" baseline="0" noProof="0" smtClean="0">
                <a:ln>
                  <a:noFill/>
                </a:ln>
                <a:solidFill>
                  <a:schemeClr val="folHlink"/>
                </a:solidFill>
                <a:effectLst/>
                <a:uLnTx/>
                <a:uFillTx/>
                <a:latin typeface="+mn-lt"/>
                <a:ea typeface="+mn-ea"/>
                <a:cs typeface="+mn-cs"/>
              </a:rPr>
              <a:t>مماثلة</a:t>
            </a:r>
            <a:r>
              <a:rPr kumimoji="0" lang="ar-SA" sz="2800" b="1" i="0" u="none" strike="noStrike" kern="1200" cap="none" spc="0" normalizeH="0" baseline="0" noProof="0" smtClean="0">
                <a:ln>
                  <a:noFill/>
                </a:ln>
                <a:solidFill>
                  <a:schemeClr val="folHlink"/>
                </a:solidFill>
                <a:effectLst/>
                <a:uLnTx/>
                <a:uFillTx/>
                <a:latin typeface="+mn-lt"/>
                <a:ea typeface="+mn-ea"/>
                <a:cs typeface="+mn-cs"/>
              </a:rPr>
              <a:t> والموائمة</a:t>
            </a:r>
            <a:endParaRPr kumimoji="0" lang="ar-EG" sz="28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sz="2800" b="1" i="0" u="none" strike="noStrike" kern="1200" cap="none" spc="0" normalizeH="0" baseline="0" noProof="0" smtClean="0">
                <a:ln>
                  <a:noFill/>
                </a:ln>
                <a:solidFill>
                  <a:schemeClr val="folHlink"/>
                </a:solidFill>
                <a:effectLst/>
                <a:uLnTx/>
                <a:uFillTx/>
                <a:latin typeface="+mn-lt"/>
                <a:ea typeface="+mn-ea"/>
                <a:cs typeface="+mn-cs"/>
              </a:rPr>
              <a:t>مثال : طفل السنتين عندما يرغب فى الوصول إلى لعبة موجودة على الرف ولا يستطيع فإنه يحضر كرسى ويصعد عليه ويحضر اللعبة معنى ذلك أنه استخدم مخطط عقلى يناسب طبيعة المشكلة التى يريد حلها .</a:t>
            </a: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en-US" altLang="zh-CN" sz="3200" b="1" i="0" u="none" strike="noStrike" kern="1200" cap="none" spc="0" normalizeH="0" baseline="0" noProof="0" smtClean="0">
                <a:ln>
                  <a:noFill/>
                </a:ln>
                <a:solidFill>
                  <a:schemeClr val="tx1"/>
                </a:solidFill>
                <a:effectLst/>
                <a:uLnTx/>
                <a:uFillTx/>
                <a:latin typeface="+mn-lt"/>
                <a:ea typeface="+mn-ea"/>
                <a:cs typeface="+mn-cs"/>
              </a:rPr>
              <a:t>      </a:t>
            </a:r>
            <a:r>
              <a:rPr kumimoji="0" lang="ar-EG" altLang="zh-CN" sz="3200" b="1" i="0" u="none" strike="noStrike" kern="1200" cap="none" spc="0" normalizeH="0" baseline="0" noProof="0" smtClean="0">
                <a:ln>
                  <a:noFill/>
                </a:ln>
                <a:solidFill>
                  <a:schemeClr val="tx1"/>
                </a:solidFill>
                <a:effectLst/>
                <a:uLnTx/>
                <a:uFillTx/>
                <a:latin typeface="+mn-lt"/>
                <a:ea typeface="+mn-ea"/>
                <a:cs typeface="+mn-cs"/>
              </a:rPr>
              <a:t>وقد أطلق بياجيه على هذه البنايات المعرفية العقلية مصطلح </a:t>
            </a:r>
            <a:endParaRPr kumimoji="0" lang="en-US" altLang="zh-CN"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altLang="zh-CN" sz="3200" b="1" i="0" u="none" strike="noStrike" kern="1200" cap="none" spc="0" normalizeH="0" baseline="0" noProof="0" smtClean="0">
                <a:ln>
                  <a:noFill/>
                </a:ln>
                <a:solidFill>
                  <a:schemeClr val="tx1"/>
                </a:solidFill>
                <a:effectLst/>
                <a:uLnTx/>
                <a:uFillTx/>
                <a:latin typeface="+mn-lt"/>
                <a:ea typeface="+mn-ea"/>
                <a:cs typeface="+mn-cs"/>
              </a:rPr>
              <a:t>المخططات وعندما يتم تأسيس هذه المخططات فى العقل فإنها تصبح نشاطات عقلية ينفذها الفرد ويعمل فى ضوءها فى خطوة العمليات والمخططات والعمليات هى طرق خاصة للمعرفة تكون متاحة لكل فرد .</a:t>
            </a:r>
            <a:endParaRPr kumimoji="0" lang="ar-EG" sz="32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ar-EG" sz="2800" b="1" i="0" u="none" strike="noStrike" kern="1200" cap="none" spc="0" normalizeH="0" baseline="0" noProof="0" dirty="0" smtClean="0">
              <a:ln>
                <a:noFill/>
              </a:ln>
              <a:solidFill>
                <a:schemeClr val="folHlink"/>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15405" y="285728"/>
            <a:ext cx="142876" cy="369332"/>
          </a:xfrm>
          <a:prstGeom prst="rect">
            <a:avLst/>
          </a:prstGeom>
          <a:noFill/>
        </p:spPr>
        <p:txBody>
          <a:bodyPr wrap="square" rtlCol="0">
            <a:spAutoFit/>
          </a:bodyPr>
          <a:lstStyle/>
          <a:p>
            <a:endParaRPr lang="en-US" dirty="0"/>
          </a:p>
        </p:txBody>
      </p:sp>
      <p:sp>
        <p:nvSpPr>
          <p:cNvPr id="3" name="Rectangle 2"/>
          <p:cNvSpPr txBox="1">
            <a:spLocks noChangeArrowheads="1"/>
          </p:cNvSpPr>
          <p:nvPr/>
        </p:nvSpPr>
        <p:spPr>
          <a:xfrm>
            <a:off x="-252413" y="260350"/>
            <a:ext cx="9396413" cy="6264275"/>
          </a:xfrm>
          <a:prstGeom prst="rect">
            <a:avLst/>
          </a:prstGeom>
        </p:spPr>
        <p:txBody>
          <a:bodyPr/>
          <a:lstStyle/>
          <a:p>
            <a:pPr marL="342900" marR="0" lvl="0" indent="-342900" algn="r" defTabSz="914400" rtl="1" eaLnBrk="1" fontAlgn="auto" latinLnBrk="0" hangingPunct="1">
              <a:lnSpc>
                <a:spcPct val="8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folHlink"/>
                </a:solidFill>
                <a:effectLst/>
                <a:uLnTx/>
                <a:uFillTx/>
                <a:latin typeface="+mn-lt"/>
                <a:ea typeface="+mn-ea"/>
                <a:cs typeface="+mn-cs"/>
              </a:rPr>
              <a:t>     تابع : المفاهيم التى اكد عليها بياجيه:</a:t>
            </a:r>
            <a:r>
              <a:rPr kumimoji="0" lang="ar-EG" sz="2800" b="1" i="0" u="none" strike="noStrike" kern="1200" cap="none" spc="0" normalizeH="0" baseline="0" noProof="0" smtClean="0">
                <a:ln>
                  <a:noFill/>
                </a:ln>
                <a:solidFill>
                  <a:schemeClr val="tx1"/>
                </a:solidFill>
                <a:effectLst/>
                <a:uLnTx/>
                <a:uFillTx/>
                <a:latin typeface="+mn-lt"/>
                <a:ea typeface="+mn-ea"/>
                <a:cs typeface="+mn-cs"/>
              </a:rPr>
              <a:t> </a:t>
            </a:r>
            <a:endParaRPr kumimoji="0" lang="ar-EG" sz="32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Arial" pitchFamily="34" charset="0"/>
              <a:buChar char="•"/>
              <a:tabLst/>
              <a:defRPr/>
            </a:pPr>
            <a:endParaRPr kumimoji="0" lang="ar-EG" sz="32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Arial" pitchFamily="34" charset="0"/>
              <a:buChar char="•"/>
              <a:tabLst/>
              <a:defRPr/>
            </a:pPr>
            <a:r>
              <a:rPr kumimoji="0" lang="ar-SA" sz="3200" b="1" i="0" u="none" strike="noStrike" kern="1200" cap="none" spc="0" normalizeH="0" baseline="0" noProof="0" smtClean="0">
                <a:ln>
                  <a:noFill/>
                </a:ln>
                <a:solidFill>
                  <a:schemeClr val="folHlink"/>
                </a:solidFill>
                <a:effectLst/>
                <a:uLnTx/>
                <a:uFillTx/>
                <a:latin typeface="+mn-lt"/>
                <a:ea typeface="+mn-ea"/>
                <a:cs typeface="+mn-cs"/>
              </a:rPr>
              <a:t>التنظيم</a:t>
            </a:r>
            <a:r>
              <a:rPr kumimoji="0" lang="ar-SA" sz="3200" b="1" i="0" u="none" strike="noStrike" kern="1200" cap="none" spc="0" normalizeH="0" baseline="0" noProof="0" smtClean="0">
                <a:ln>
                  <a:noFill/>
                </a:ln>
                <a:solidFill>
                  <a:schemeClr val="tx1"/>
                </a:solidFill>
                <a:effectLst/>
                <a:uLnTx/>
                <a:uFillTx/>
                <a:latin typeface="+mn-lt"/>
                <a:ea typeface="+mn-ea"/>
                <a:cs typeface="+mn-cs"/>
              </a:rPr>
              <a:t>: هو ميل الفرد الى أن يرتب ويؤلف بين العمليات </a:t>
            </a:r>
            <a:r>
              <a:rPr kumimoji="0" lang="ar-EG" sz="3200" b="1" i="0" u="none" strike="noStrike" kern="1200" cap="none" spc="0" normalizeH="0" baseline="0" noProof="0" smtClean="0">
                <a:ln>
                  <a:noFill/>
                </a:ln>
                <a:solidFill>
                  <a:schemeClr val="tx1"/>
                </a:solidFill>
                <a:effectLst/>
                <a:uLnTx/>
                <a:uFillTx/>
                <a:latin typeface="+mn-lt"/>
                <a:ea typeface="+mn-ea"/>
                <a:cs typeface="+mn-cs"/>
              </a:rPr>
              <a:t>العقلية </a:t>
            </a:r>
            <a:r>
              <a:rPr kumimoji="0" lang="ar-SA" sz="3200" b="1" i="0" u="none" strike="noStrike" kern="1200" cap="none" spc="0" normalizeH="0" baseline="0" noProof="0" smtClean="0">
                <a:ln>
                  <a:noFill/>
                </a:ln>
                <a:solidFill>
                  <a:schemeClr val="tx1"/>
                </a:solidFill>
                <a:effectLst/>
                <a:uLnTx/>
                <a:uFillTx/>
                <a:latin typeface="+mn-lt"/>
                <a:ea typeface="+mn-ea"/>
                <a:cs typeface="+mn-cs"/>
              </a:rPr>
              <a:t>المختلفة فى اتساق ونظام مترابط</a:t>
            </a:r>
            <a:endParaRPr kumimoji="0" lang="ar-EG"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Arial" pitchFamily="34" charset="0"/>
              <a:buChar char="•"/>
              <a:tabLst/>
              <a:defRPr/>
            </a:pPr>
            <a:r>
              <a:rPr kumimoji="0" lang="ar-EG" sz="3200" b="0" i="0" u="none" strike="noStrike" kern="1200" cap="none" spc="0" normalizeH="0" baseline="0" noProof="0" smtClean="0">
                <a:ln>
                  <a:noFill/>
                </a:ln>
                <a:solidFill>
                  <a:schemeClr val="tx1"/>
                </a:solidFill>
                <a:effectLst/>
                <a:uLnTx/>
                <a:uFillTx/>
                <a:latin typeface="+mn-lt"/>
                <a:ea typeface="+mn-ea"/>
                <a:cs typeface="+mn-cs"/>
              </a:rPr>
              <a:t> </a:t>
            </a:r>
            <a:r>
              <a:rPr kumimoji="0" lang="ar-SA" sz="3200" b="1" i="0" u="none" strike="noStrike" kern="1200" cap="none" spc="0" normalizeH="0" baseline="0" noProof="0" smtClean="0">
                <a:ln>
                  <a:noFill/>
                </a:ln>
                <a:solidFill>
                  <a:schemeClr val="folHlink"/>
                </a:solidFill>
                <a:effectLst/>
                <a:uLnTx/>
                <a:uFillTx/>
                <a:latin typeface="+mn-lt"/>
                <a:ea typeface="+mn-ea"/>
                <a:cs typeface="+mn-cs"/>
              </a:rPr>
              <a:t>التكيف: </a:t>
            </a:r>
            <a:r>
              <a:rPr kumimoji="0" lang="ar-SA" sz="3200" b="1" i="0" u="none" strike="noStrike" kern="1200" cap="none" spc="0" normalizeH="0" baseline="0" noProof="0" smtClean="0">
                <a:ln>
                  <a:noFill/>
                </a:ln>
                <a:solidFill>
                  <a:schemeClr val="tx1"/>
                </a:solidFill>
                <a:effectLst/>
                <a:uLnTx/>
                <a:uFillTx/>
                <a:latin typeface="+mn-lt"/>
                <a:ea typeface="+mn-ea"/>
                <a:cs typeface="+mn-cs"/>
              </a:rPr>
              <a:t>هو ميل الفرد الى </a:t>
            </a:r>
            <a:r>
              <a:rPr kumimoji="0" lang="ar-EG" sz="3200" b="1" i="0" u="none" strike="noStrike" kern="1200" cap="none" spc="0" normalizeH="0" baseline="0" noProof="0" smtClean="0">
                <a:ln>
                  <a:noFill/>
                </a:ln>
                <a:solidFill>
                  <a:schemeClr val="tx1"/>
                </a:solidFill>
                <a:effectLst/>
                <a:uLnTx/>
                <a:uFillTx/>
                <a:latin typeface="+mn-lt"/>
                <a:ea typeface="+mn-ea"/>
                <a:cs typeface="+mn-cs"/>
              </a:rPr>
              <a:t>التأقلم وال</a:t>
            </a:r>
            <a:r>
              <a:rPr kumimoji="0" lang="ar-SA" sz="3200" b="1" i="0" u="none" strike="noStrike" kern="1200" cap="none" spc="0" normalizeH="0" baseline="0" noProof="0" smtClean="0">
                <a:ln>
                  <a:noFill/>
                </a:ln>
                <a:solidFill>
                  <a:schemeClr val="tx1"/>
                </a:solidFill>
                <a:effectLst/>
                <a:uLnTx/>
                <a:uFillTx/>
                <a:latin typeface="+mn-lt"/>
                <a:ea typeface="+mn-ea"/>
                <a:cs typeface="+mn-cs"/>
              </a:rPr>
              <a:t>توافق </a:t>
            </a:r>
            <a:r>
              <a:rPr kumimoji="0" lang="ar-EG" sz="3200" b="1" i="0" u="none" strike="noStrike" kern="1200" cap="none" spc="0" normalizeH="0" baseline="0" noProof="0" smtClean="0">
                <a:ln>
                  <a:noFill/>
                </a:ln>
                <a:solidFill>
                  <a:schemeClr val="tx1"/>
                </a:solidFill>
                <a:effectLst/>
                <a:uLnTx/>
                <a:uFillTx/>
                <a:latin typeface="+mn-lt"/>
                <a:ea typeface="+mn-ea"/>
                <a:cs typeface="+mn-cs"/>
              </a:rPr>
              <a:t>مع البيئة،</a:t>
            </a:r>
            <a:r>
              <a:rPr kumimoji="0" lang="ar-SA" sz="3200" b="1" i="0" u="none" strike="noStrike" kern="1200" cap="none" spc="0" normalizeH="0" baseline="0" noProof="0" smtClean="0">
                <a:ln>
                  <a:noFill/>
                </a:ln>
                <a:solidFill>
                  <a:schemeClr val="tx1"/>
                </a:solidFill>
                <a:effectLst/>
                <a:uLnTx/>
                <a:uFillTx/>
                <a:latin typeface="+mn-lt"/>
                <a:ea typeface="+mn-ea"/>
                <a:cs typeface="+mn-cs"/>
              </a:rPr>
              <a:t> ويتضمن </a:t>
            </a:r>
            <a:endParaRPr kumimoji="0" lang="en-US"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Wingdings" pitchFamily="2" charset="2"/>
              <a:buNone/>
              <a:tabLst/>
              <a:defRPr/>
            </a:pPr>
            <a:r>
              <a:rPr kumimoji="0" lang="ar-SA" sz="3200" b="1" i="0" u="none" strike="noStrike" kern="1200" cap="none" spc="0" normalizeH="0" baseline="0" noProof="0" smtClean="0">
                <a:ln>
                  <a:noFill/>
                </a:ln>
                <a:solidFill>
                  <a:schemeClr val="tx1"/>
                </a:solidFill>
                <a:effectLst/>
                <a:uLnTx/>
                <a:uFillTx/>
                <a:latin typeface="+mn-lt"/>
                <a:ea typeface="+mn-ea"/>
                <a:cs typeface="+mn-cs"/>
              </a:rPr>
              <a:t>هذا التكيف عمليتين تكمل احداهما الأخرى وهما:</a:t>
            </a:r>
            <a:r>
              <a:rPr kumimoji="0" lang="ar-SA" sz="3200" b="1" i="0" u="none" strike="noStrike" kern="1200" cap="none" spc="0" normalizeH="0" baseline="0" noProof="0" smtClean="0">
                <a:ln>
                  <a:noFill/>
                </a:ln>
                <a:solidFill>
                  <a:schemeClr val="folHlink"/>
                </a:solidFill>
                <a:effectLst/>
                <a:uLnTx/>
                <a:uFillTx/>
                <a:latin typeface="+mn-lt"/>
                <a:ea typeface="+mn-ea"/>
                <a:cs typeface="+mn-cs"/>
              </a:rPr>
              <a:t> ال</a:t>
            </a:r>
            <a:r>
              <a:rPr kumimoji="0" lang="ar-EG" sz="3200" b="1" i="0" u="none" strike="noStrike" kern="1200" cap="none" spc="0" normalizeH="0" baseline="0" noProof="0" smtClean="0">
                <a:ln>
                  <a:noFill/>
                </a:ln>
                <a:solidFill>
                  <a:schemeClr val="folHlink"/>
                </a:solidFill>
                <a:effectLst/>
                <a:uLnTx/>
                <a:uFillTx/>
                <a:latin typeface="+mn-lt"/>
                <a:ea typeface="+mn-ea"/>
                <a:cs typeface="+mn-cs"/>
              </a:rPr>
              <a:t>مماثلة</a:t>
            </a:r>
            <a:r>
              <a:rPr kumimoji="0" lang="ar-SA" sz="3200" b="1" i="0" u="none" strike="noStrike" kern="1200" cap="none" spc="0" normalizeH="0" baseline="0" noProof="0" smtClean="0">
                <a:ln>
                  <a:noFill/>
                </a:ln>
                <a:solidFill>
                  <a:schemeClr val="folHlink"/>
                </a:solidFill>
                <a:effectLst/>
                <a:uLnTx/>
                <a:uFillTx/>
                <a:latin typeface="+mn-lt"/>
                <a:ea typeface="+mn-ea"/>
                <a:cs typeface="+mn-cs"/>
              </a:rPr>
              <a:t> والموا</a:t>
            </a:r>
            <a:r>
              <a:rPr kumimoji="0" lang="ar-EG" sz="3200" b="1" i="0" u="none" strike="noStrike" kern="1200" cap="none" spc="0" normalizeH="0" baseline="0" noProof="0" smtClean="0">
                <a:ln>
                  <a:noFill/>
                </a:ln>
                <a:solidFill>
                  <a:schemeClr val="folHlink"/>
                </a:solidFill>
                <a:effectLst/>
                <a:uLnTx/>
                <a:uFillTx/>
                <a:latin typeface="+mn-lt"/>
                <a:ea typeface="+mn-ea"/>
                <a:cs typeface="+mn-cs"/>
              </a:rPr>
              <a:t>ء</a:t>
            </a:r>
            <a:r>
              <a:rPr kumimoji="0" lang="ar-SA" sz="3200" b="1" i="0" u="none" strike="noStrike" kern="1200" cap="none" spc="0" normalizeH="0" baseline="0" noProof="0" smtClean="0">
                <a:ln>
                  <a:noFill/>
                </a:ln>
                <a:solidFill>
                  <a:schemeClr val="folHlink"/>
                </a:solidFill>
                <a:effectLst/>
                <a:uLnTx/>
                <a:uFillTx/>
                <a:latin typeface="+mn-lt"/>
                <a:ea typeface="+mn-ea"/>
                <a:cs typeface="+mn-cs"/>
              </a:rPr>
              <a:t>مة</a:t>
            </a:r>
          </a:p>
          <a:p>
            <a:pPr marL="342900" marR="0" lvl="0" indent="-342900" algn="r" defTabSz="914400" rtl="1" eaLnBrk="1" fontAlgn="auto" latinLnBrk="0" hangingPunct="1">
              <a:lnSpc>
                <a:spcPct val="80000"/>
              </a:lnSpc>
              <a:spcBef>
                <a:spcPct val="20000"/>
              </a:spcBef>
              <a:spcAft>
                <a:spcPts val="0"/>
              </a:spcAft>
              <a:buClrTx/>
              <a:buSzTx/>
              <a:buFont typeface="Arial" pitchFamily="34" charset="0"/>
              <a:buChar char="•"/>
              <a:tabLst/>
              <a:defRPr/>
            </a:pPr>
            <a:r>
              <a:rPr kumimoji="0" lang="ar-SA" sz="3200" b="1" i="0" u="none" strike="noStrike" kern="1200" cap="none" spc="0" normalizeH="0" baseline="0" noProof="0" smtClean="0">
                <a:ln>
                  <a:noFill/>
                </a:ln>
                <a:solidFill>
                  <a:schemeClr val="tx1"/>
                </a:solidFill>
                <a:effectLst/>
                <a:uLnTx/>
                <a:uFillTx/>
                <a:latin typeface="+mn-lt"/>
                <a:ea typeface="+mn-ea"/>
                <a:cs typeface="+mn-cs"/>
              </a:rPr>
              <a:t>ولفهم هاتين العمليتين لابد من فهم مفهوم الخطط وهى عبارة عن أنماط منظمة من التفكير أو السلوك يصوغها الأطفال أثناء تفاعلهم مع ذويهم وأقرانهم وبيئتهم وقد تكون الخطط سلوكية او معرفية . مثال: كيف ترمى الكرة؟ </a:t>
            </a:r>
          </a:p>
          <a:p>
            <a:pPr marL="342900" marR="0" lvl="0" indent="-342900" algn="r" defTabSz="914400" rtl="1" eaLnBrk="1" fontAlgn="auto" latinLnBrk="0" hangingPunct="1">
              <a:lnSpc>
                <a:spcPct val="80000"/>
              </a:lnSpc>
              <a:spcBef>
                <a:spcPct val="20000"/>
              </a:spcBef>
              <a:spcAft>
                <a:spcPts val="0"/>
              </a:spcAft>
              <a:buClrTx/>
              <a:buSzTx/>
              <a:buFont typeface="Wingdings" pitchFamily="2" charset="2"/>
              <a:buNone/>
              <a:tabLst/>
              <a:defRPr/>
            </a:pPr>
            <a:r>
              <a:rPr kumimoji="0" lang="ar-SA" sz="3200" b="1" i="0" u="none" strike="noStrike" kern="1200" cap="none" spc="0" normalizeH="0" baseline="0" noProof="0" smtClean="0">
                <a:ln>
                  <a:noFill/>
                </a:ln>
                <a:solidFill>
                  <a:schemeClr val="tx1"/>
                </a:solidFill>
                <a:effectLst/>
                <a:uLnTx/>
                <a:uFillTx/>
                <a:latin typeface="+mn-lt"/>
                <a:ea typeface="+mn-ea"/>
                <a:cs typeface="+mn-cs"/>
              </a:rPr>
              <a:t>               وادراك انواع واشكال مختلفة من الكرات</a:t>
            </a:r>
            <a:r>
              <a:rPr kumimoji="0" lang="ar-SA" sz="2200" b="1" i="0" u="none" strike="noStrike" kern="1200" cap="none" spc="0" normalizeH="0" baseline="0" noProof="0" smtClean="0">
                <a:ln>
                  <a:noFill/>
                </a:ln>
                <a:solidFill>
                  <a:schemeClr val="folHlink"/>
                </a:solidFill>
                <a:effectLst/>
                <a:uLnTx/>
                <a:uFillTx/>
                <a:latin typeface="+mn-lt"/>
                <a:ea typeface="+mn-ea"/>
                <a:cs typeface="+mn-cs"/>
              </a:rPr>
              <a:t> </a:t>
            </a:r>
            <a:endParaRPr kumimoji="0" lang="ar-EG" sz="22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Wingdings" pitchFamily="2" charset="2"/>
              <a:buNone/>
              <a:tabLst/>
              <a:defRPr/>
            </a:pPr>
            <a:endParaRPr kumimoji="0" lang="ar-EG" sz="22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Wingdings" pitchFamily="2" charset="2"/>
              <a:buNone/>
              <a:tabLst/>
              <a:defRPr/>
            </a:pPr>
            <a:endParaRPr kumimoji="0" lang="ar-EG" sz="22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Wingdings" pitchFamily="2" charset="2"/>
              <a:buNone/>
              <a:tabLst/>
              <a:defRPr/>
            </a:pPr>
            <a:endParaRPr kumimoji="0" lang="ar-EG" sz="22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Wingdings" pitchFamily="2" charset="2"/>
              <a:buNone/>
              <a:tabLst/>
              <a:defRPr/>
            </a:pPr>
            <a:endParaRPr kumimoji="0" lang="ar-EG" sz="2200" b="1" i="0" u="none" strike="noStrike" kern="1200" cap="none" spc="0" normalizeH="0" baseline="0" noProof="0" smtClean="0">
              <a:ln>
                <a:noFill/>
              </a:ln>
              <a:solidFill>
                <a:schemeClr val="folHlink"/>
              </a:solidFill>
              <a:effectLst/>
              <a:uLnTx/>
              <a:uFillTx/>
              <a:latin typeface="+mn-lt"/>
              <a:ea typeface="+mn-ea"/>
              <a:cs typeface="+mn-cs"/>
            </a:endParaRPr>
          </a:p>
          <a:p>
            <a:pPr marL="342900" marR="0" lvl="0" indent="-342900" algn="r" defTabSz="914400" rtl="1" eaLnBrk="1" fontAlgn="auto" latinLnBrk="0" hangingPunct="1">
              <a:lnSpc>
                <a:spcPct val="80000"/>
              </a:lnSpc>
              <a:spcBef>
                <a:spcPct val="20000"/>
              </a:spcBef>
              <a:spcAft>
                <a:spcPts val="0"/>
              </a:spcAft>
              <a:buClrTx/>
              <a:buSzTx/>
              <a:buFont typeface="Wingdings" pitchFamily="2" charset="2"/>
              <a:buNone/>
              <a:tabLst/>
              <a:defRPr/>
            </a:pPr>
            <a:endParaRPr kumimoji="0" lang="ar-SA" sz="2200" b="1" i="0" u="none" strike="noStrike" kern="1200" cap="none" spc="0" normalizeH="0" baseline="0" noProof="0" dirty="0" smtClean="0">
              <a:ln>
                <a:noFill/>
              </a:ln>
              <a:solidFill>
                <a:schemeClr val="folHlink"/>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57200" y="0"/>
            <a:ext cx="8229600" cy="6858000"/>
          </a:xfrm>
          <a:prstGeom prst="rect">
            <a:avLst/>
          </a:prstGeom>
        </p:spPr>
        <p:txBody>
          <a:bodyPr/>
          <a:lstStyle/>
          <a:p>
            <a:pPr marL="342900" marR="0" lvl="0" indent="-342900" algn="r" defTabSz="914400" rtl="1" eaLnBrk="1" fontAlgn="auto" latinLnBrk="0" hangingPunct="1">
              <a:lnSpc>
                <a:spcPct val="90000"/>
              </a:lnSpc>
              <a:spcBef>
                <a:spcPct val="20000"/>
              </a:spcBef>
              <a:spcAft>
                <a:spcPts val="0"/>
              </a:spcAft>
              <a:buClrTx/>
              <a:buSzTx/>
              <a:buFont typeface="Arial" pitchFamily="34" charset="0"/>
              <a:buChar char="•"/>
              <a:tabLst/>
              <a:defRPr/>
            </a:pPr>
            <a:r>
              <a:rPr kumimoji="0" lang="ar-SA" sz="3200" b="1" i="0" u="none" strike="noStrike" kern="1200" cap="none" spc="0" normalizeH="0" baseline="0" noProof="0" smtClean="0">
                <a:ln>
                  <a:noFill/>
                </a:ln>
                <a:solidFill>
                  <a:schemeClr val="tx1"/>
                </a:solidFill>
                <a:effectLst/>
                <a:uLnTx/>
                <a:uFillTx/>
                <a:latin typeface="+mn-lt"/>
                <a:ea typeface="+mn-ea"/>
                <a:cs typeface="+mn-cs"/>
              </a:rPr>
              <a:t>فكلما يقابل الطفل خبرة جديدة لا تتلا</a:t>
            </a:r>
            <a:r>
              <a:rPr kumimoji="0" lang="ar-EG" sz="3200" b="1" i="0" u="none" strike="noStrike" kern="1200" cap="none" spc="0" normalizeH="0" baseline="0" noProof="0" smtClean="0">
                <a:ln>
                  <a:noFill/>
                </a:ln>
                <a:solidFill>
                  <a:schemeClr val="tx1"/>
                </a:solidFill>
                <a:effectLst/>
                <a:uLnTx/>
                <a:uFillTx/>
                <a:latin typeface="+mn-lt"/>
                <a:ea typeface="+mn-ea"/>
                <a:cs typeface="+mn-cs"/>
              </a:rPr>
              <a:t>ئ</a:t>
            </a:r>
            <a:r>
              <a:rPr kumimoji="0" lang="ar-SA" sz="3200" b="1" i="0" u="none" strike="noStrike" kern="1200" cap="none" spc="0" normalizeH="0" baseline="0" noProof="0" smtClean="0">
                <a:ln>
                  <a:noFill/>
                </a:ln>
                <a:solidFill>
                  <a:schemeClr val="tx1"/>
                </a:solidFill>
                <a:effectLst/>
                <a:uLnTx/>
                <a:uFillTx/>
                <a:latin typeface="+mn-lt"/>
                <a:ea typeface="+mn-ea"/>
                <a:cs typeface="+mn-cs"/>
              </a:rPr>
              <a:t>م مع خطة موجودة عنده فإن عملية المواءمة تكون هامة وضرورية وقد يتكيف الطفل إما بتفسير  الخبرة الجديدة او المثير الجديد بحيث يلا</a:t>
            </a:r>
            <a:r>
              <a:rPr kumimoji="0" lang="ar-EG" sz="3200" b="1" i="0" u="none" strike="noStrike" kern="1200" cap="none" spc="0" normalizeH="0" baseline="0" noProof="0" smtClean="0">
                <a:ln>
                  <a:noFill/>
                </a:ln>
                <a:solidFill>
                  <a:schemeClr val="tx1"/>
                </a:solidFill>
                <a:effectLst/>
                <a:uLnTx/>
                <a:uFillTx/>
                <a:latin typeface="+mn-lt"/>
                <a:ea typeface="+mn-ea"/>
                <a:cs typeface="+mn-cs"/>
              </a:rPr>
              <a:t>ئ</a:t>
            </a:r>
            <a:r>
              <a:rPr kumimoji="0" lang="ar-SA" sz="3200" b="1" i="0" u="none" strike="noStrike" kern="1200" cap="none" spc="0" normalizeH="0" baseline="0" noProof="0" smtClean="0">
                <a:ln>
                  <a:noFill/>
                </a:ln>
                <a:solidFill>
                  <a:schemeClr val="tx1"/>
                </a:solidFill>
                <a:effectLst/>
                <a:uLnTx/>
                <a:uFillTx/>
                <a:latin typeface="+mn-lt"/>
                <a:ea typeface="+mn-ea"/>
                <a:cs typeface="+mn-cs"/>
              </a:rPr>
              <a:t>م خطة موجودة لديه (مماثلة)</a:t>
            </a:r>
            <a:endParaRPr kumimoji="0" lang="ar-EG"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rgbClr val="990000"/>
                </a:solidFill>
                <a:effectLst/>
                <a:uLnTx/>
                <a:uFillTx/>
                <a:latin typeface="+mn-lt"/>
                <a:ea typeface="+mn-ea"/>
                <a:cs typeface="+mn-cs"/>
              </a:rPr>
              <a:t>مثال : عندما يسير طفل مع امه فى الحديقة ويرى عصفورا فى السماء يطير فيقول لها ما هذا فتقول الام له هذا عصفور يقوم الطفل بادخال ذلك إلى بناؤه العقلى المعرفى وعند رؤية هذا الطائر مرة آخرى يقول لامه هذا عصفور فان ذلك تكون مماثلة صحيحة أما عند رؤيته طائرة تحلق فى السماء فإنه يقول لأمه هذا عصفور فتكون ذلك مماثلة غير صحيحة وهنا يتم ادخل مفهوم جديد لديه ليتلائم مع الخبرة الجديدة التى اكتسبها وهنا تحدث المواءمة لكى تتناسب مع الخبرات الجديدة لدى الطفل .</a:t>
            </a: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ومن خلال تك العمليتين يحدث تطور للأبنية العقلية المعرفية لدى الطفل</a:t>
            </a:r>
            <a:endParaRPr kumimoji="0" lang="ar-SA"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ar-EG"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ar-EG" sz="28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90000"/>
              </a:lnSpc>
              <a:spcBef>
                <a:spcPct val="20000"/>
              </a:spcBef>
              <a:spcAft>
                <a:spcPts val="0"/>
              </a:spcAft>
              <a:buClrTx/>
              <a:buSzTx/>
              <a:buFont typeface="Wingdings" pitchFamily="2" charset="2"/>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86842" y="357166"/>
            <a:ext cx="184731" cy="369332"/>
          </a:xfrm>
          <a:prstGeom prst="rect">
            <a:avLst/>
          </a:prstGeom>
          <a:noFill/>
        </p:spPr>
        <p:txBody>
          <a:bodyPr wrap="none" rtlCol="0">
            <a:spAutoFit/>
          </a:bodyPr>
          <a:lstStyle/>
          <a:p>
            <a:endParaRPr lang="en-US" dirty="0"/>
          </a:p>
        </p:txBody>
      </p:sp>
      <p:sp>
        <p:nvSpPr>
          <p:cNvPr id="3" name="Rectangle 2"/>
          <p:cNvSpPr txBox="1">
            <a:spLocks noChangeArrowheads="1"/>
          </p:cNvSpPr>
          <p:nvPr/>
        </p:nvSpPr>
        <p:spPr>
          <a:xfrm>
            <a:off x="0" y="0"/>
            <a:ext cx="9144000" cy="6858000"/>
          </a:xfrm>
          <a:prstGeom prst="rect">
            <a:avLst/>
          </a:prstGeom>
        </p:spPr>
        <p:txBody>
          <a:bodyPr/>
          <a:lstStyle/>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 </a:t>
            </a:r>
            <a:r>
              <a:rPr kumimoji="0" lang="ar-SA" sz="3200" b="1" i="0" u="none" strike="noStrike" kern="1200" cap="none" spc="0" normalizeH="0" baseline="0" noProof="0" smtClean="0">
                <a:ln>
                  <a:noFill/>
                </a:ln>
                <a:solidFill>
                  <a:schemeClr val="tx1"/>
                </a:solidFill>
                <a:effectLst/>
                <a:uLnTx/>
                <a:uFillTx/>
                <a:latin typeface="+mn-lt"/>
                <a:ea typeface="+mn-ea"/>
                <a:cs typeface="+mn-cs"/>
              </a:rPr>
              <a:t>وقد يقوم بتغيير الخطة الموجودة لديه لتلا</a:t>
            </a:r>
            <a:r>
              <a:rPr kumimoji="0" lang="ar-EG" sz="3200" b="1" i="0" u="none" strike="noStrike" kern="1200" cap="none" spc="0" normalizeH="0" baseline="0" noProof="0" smtClean="0">
                <a:ln>
                  <a:noFill/>
                </a:ln>
                <a:solidFill>
                  <a:schemeClr val="tx1"/>
                </a:solidFill>
                <a:effectLst/>
                <a:uLnTx/>
                <a:uFillTx/>
                <a:latin typeface="+mn-lt"/>
                <a:ea typeface="+mn-ea"/>
                <a:cs typeface="+mn-cs"/>
              </a:rPr>
              <a:t>ئ</a:t>
            </a:r>
            <a:r>
              <a:rPr kumimoji="0" lang="ar-SA" sz="3200" b="1" i="0" u="none" strike="noStrike" kern="1200" cap="none" spc="0" normalizeH="0" baseline="0" noProof="0" smtClean="0">
                <a:ln>
                  <a:noFill/>
                </a:ln>
                <a:solidFill>
                  <a:schemeClr val="tx1"/>
                </a:solidFill>
                <a:effectLst/>
                <a:uLnTx/>
                <a:uFillTx/>
                <a:latin typeface="+mn-lt"/>
                <a:ea typeface="+mn-ea"/>
                <a:cs typeface="+mn-cs"/>
              </a:rPr>
              <a:t>م الفكرة الجديدة بمعنى انه يقوم بتغيير ال</a:t>
            </a:r>
            <a:r>
              <a:rPr kumimoji="0" lang="ar-EG" sz="3200" b="1" i="0" u="none" strike="noStrike" kern="1200" cap="none" spc="0" normalizeH="0" baseline="0" noProof="0" smtClean="0">
                <a:ln>
                  <a:noFill/>
                </a:ln>
                <a:solidFill>
                  <a:schemeClr val="tx1"/>
                </a:solidFill>
                <a:effectLst/>
                <a:uLnTx/>
                <a:uFillTx/>
                <a:latin typeface="+mn-lt"/>
                <a:ea typeface="+mn-ea"/>
                <a:cs typeface="+mn-cs"/>
              </a:rPr>
              <a:t>أب</a:t>
            </a:r>
            <a:r>
              <a:rPr kumimoji="0" lang="ar-SA" sz="3200" b="1" i="0" u="none" strike="noStrike" kern="1200" cap="none" spc="0" normalizeH="0" baseline="0" noProof="0" smtClean="0">
                <a:ln>
                  <a:noFill/>
                </a:ln>
                <a:solidFill>
                  <a:schemeClr val="tx1"/>
                </a:solidFill>
                <a:effectLst/>
                <a:uLnTx/>
                <a:uFillTx/>
                <a:latin typeface="+mn-lt"/>
                <a:ea typeface="+mn-ea"/>
                <a:cs typeface="+mn-cs"/>
              </a:rPr>
              <a:t>نية المعرفية او اعادة تنظيمها لتتواءم مع الخبرة الجديدة </a:t>
            </a:r>
            <a:endParaRPr kumimoji="0" lang="ar-EG"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 فالمماثلة </a:t>
            </a:r>
            <a:r>
              <a:rPr kumimoji="0" lang="ar-SA" sz="3200" b="1" i="0" u="none" strike="noStrike" kern="1200" cap="none" spc="0" normalizeH="0" baseline="0" noProof="0" smtClean="0">
                <a:ln>
                  <a:noFill/>
                </a:ln>
                <a:solidFill>
                  <a:schemeClr val="tx1"/>
                </a:solidFill>
                <a:effectLst/>
                <a:uLnTx/>
                <a:uFillTx/>
                <a:latin typeface="+mn-lt"/>
                <a:ea typeface="+mn-ea"/>
                <a:cs typeface="+mn-cs"/>
              </a:rPr>
              <a:t> هو عملية الحصول على معلومات جديدة  والقيام بتفسيرها لجعلها تتفق مع التنظيم العقلى الموجود لدى الفرد.</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 </a:t>
            </a:r>
            <a:r>
              <a:rPr kumimoji="0" lang="ar-SA" sz="3200" b="1" i="0" u="none" strike="noStrike" kern="1200" cap="none" spc="0" normalizeH="0" baseline="0" noProof="0" smtClean="0">
                <a:ln>
                  <a:noFill/>
                </a:ln>
                <a:solidFill>
                  <a:schemeClr val="tx1"/>
                </a:solidFill>
                <a:effectLst/>
                <a:uLnTx/>
                <a:uFillTx/>
                <a:latin typeface="+mn-lt"/>
                <a:ea typeface="+mn-ea"/>
                <a:cs typeface="+mn-cs"/>
              </a:rPr>
              <a:t>اما المواءمة فهى تغيير النظام المعرفى الداخلى للقيام   بعمليات مضاهاة أفضل مع المعلومات الخارجية.</a:t>
            </a: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EG" sz="3200" b="1" i="0" u="none" strike="noStrike" kern="1200" cap="none" spc="0" normalizeH="0" baseline="0" noProof="0" smtClean="0">
                <a:ln>
                  <a:noFill/>
                </a:ln>
                <a:solidFill>
                  <a:schemeClr val="tx1"/>
                </a:solidFill>
                <a:effectLst/>
                <a:uLnTx/>
                <a:uFillTx/>
                <a:latin typeface="+mn-lt"/>
                <a:ea typeface="+mn-ea"/>
                <a:cs typeface="+mn-cs"/>
              </a:rPr>
              <a:t>- </a:t>
            </a:r>
            <a:r>
              <a:rPr kumimoji="0" lang="ar-SA" sz="3200" b="1" i="0" u="none" strike="noStrike" kern="1200" cap="none" spc="0" normalizeH="0" baseline="0" noProof="0" smtClean="0">
                <a:ln>
                  <a:noFill/>
                </a:ln>
                <a:solidFill>
                  <a:schemeClr val="tx1"/>
                </a:solidFill>
                <a:effectLst/>
                <a:uLnTx/>
                <a:uFillTx/>
                <a:latin typeface="+mn-lt"/>
                <a:ea typeface="+mn-ea"/>
                <a:cs typeface="+mn-cs"/>
              </a:rPr>
              <a:t>وعملية المواءمة مكملة لعملية ال</a:t>
            </a:r>
            <a:r>
              <a:rPr kumimoji="0" lang="ar-EG" sz="3200" b="1" i="0" u="none" strike="noStrike" kern="1200" cap="none" spc="0" normalizeH="0" baseline="0" noProof="0" smtClean="0">
                <a:ln>
                  <a:noFill/>
                </a:ln>
                <a:solidFill>
                  <a:schemeClr val="tx1"/>
                </a:solidFill>
                <a:effectLst/>
                <a:uLnTx/>
                <a:uFillTx/>
                <a:latin typeface="+mn-lt"/>
                <a:ea typeface="+mn-ea"/>
                <a:cs typeface="+mn-cs"/>
              </a:rPr>
              <a:t>مماثلة</a:t>
            </a:r>
            <a:endParaRPr kumimoji="0" lang="ar-SA" sz="32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r>
              <a:rPr kumimoji="0" lang="ar-SA" sz="3200" b="1" i="0" u="none" strike="noStrike" kern="1200" cap="none" spc="0" normalizeH="0" baseline="0" noProof="0" smtClean="0">
                <a:ln>
                  <a:noFill/>
                </a:ln>
                <a:solidFill>
                  <a:srgbClr val="990000"/>
                </a:solidFill>
                <a:effectLst/>
                <a:uLnTx/>
                <a:uFillTx/>
                <a:latin typeface="+mn-lt"/>
                <a:ea typeface="+mn-ea"/>
                <a:cs typeface="+mn-cs"/>
              </a:rPr>
              <a:t>مثال رؤية طفلة للطيور ثم رؤيتها لطائرة هليوكوبتر هل تضعها مع فئة الطيور ام تصنفها فى فئة جديدة</a:t>
            </a:r>
            <a:endParaRPr kumimoji="0" lang="ar-EG" sz="3200" b="1" i="0" u="none" strike="noStrike" kern="1200" cap="none" spc="0" normalizeH="0" baseline="0" noProof="0" smtClean="0">
              <a:ln>
                <a:noFill/>
              </a:ln>
              <a:solidFill>
                <a:srgbClr val="99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endParaRPr kumimoji="0" lang="ar-EG" sz="3200" b="1" i="0" u="none" strike="noStrike" kern="1200" cap="none" spc="0" normalizeH="0" baseline="0" noProof="0" smtClean="0">
              <a:ln>
                <a:noFill/>
              </a:ln>
              <a:solidFill>
                <a:srgbClr val="990000"/>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endParaRPr kumimoji="0" lang="ar-EG" sz="28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Wingdings" pitchFamily="2" charset="2"/>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43966" y="1785926"/>
            <a:ext cx="184731" cy="369332"/>
          </a:xfrm>
          <a:prstGeom prst="rect">
            <a:avLst/>
          </a:prstGeom>
          <a:noFill/>
        </p:spPr>
        <p:txBody>
          <a:bodyPr wrap="none" rtlCol="0">
            <a:spAutoFit/>
          </a:bodyPr>
          <a:lstStyle/>
          <a:p>
            <a:endParaRPr lang="en-US" dirty="0"/>
          </a:p>
        </p:txBody>
      </p:sp>
      <p:sp>
        <p:nvSpPr>
          <p:cNvPr id="4" name="Rectangle 3"/>
          <p:cNvSpPr txBox="1">
            <a:spLocks noChangeArrowheads="1"/>
          </p:cNvSpPr>
          <p:nvPr/>
        </p:nvSpPr>
        <p:spPr>
          <a:xfrm>
            <a:off x="0" y="1412875"/>
            <a:ext cx="8929718" cy="5256213"/>
          </a:xfrm>
          <a:prstGeom prst="rect">
            <a:avLst/>
          </a:prstGeom>
        </p:spPr>
        <p:txBody>
          <a:bodyPr/>
          <a:lstStyle/>
          <a:p>
            <a:pPr marL="342900" marR="0" lvl="0" indent="-342900" algn="r" defTabSz="914400" rtl="1" eaLnBrk="1" fontAlgn="auto" latinLnBrk="0" hangingPunct="1">
              <a:lnSpc>
                <a:spcPct val="80000"/>
              </a:lnSpc>
              <a:spcBef>
                <a:spcPct val="20000"/>
              </a:spcBef>
              <a:spcAft>
                <a:spcPts val="0"/>
              </a:spcAft>
              <a:buClrTx/>
              <a:buSzTx/>
              <a:buFont typeface="Arial" pitchFamily="34" charset="0"/>
              <a:buChar char="•"/>
              <a:tabLst/>
              <a:defRPr/>
            </a:pPr>
            <a:r>
              <a:rPr kumimoji="0" lang="ar-SA" sz="3600" b="1" i="0" u="none" strike="noStrike" kern="1200" cap="none" spc="0" normalizeH="0" baseline="0" noProof="0" dirty="0" smtClean="0">
                <a:ln>
                  <a:noFill/>
                </a:ln>
                <a:solidFill>
                  <a:srgbClr val="0000FF"/>
                </a:solidFill>
                <a:effectLst/>
                <a:uLnTx/>
                <a:uFillTx/>
                <a:latin typeface="+mn-lt"/>
                <a:ea typeface="+mn-ea"/>
                <a:cs typeface="+mn-cs"/>
              </a:rPr>
              <a:t>يفترض بياجيه أن كل الكائنات تكافح من أجل الاتزان فى تفاعلاتها مع البيئة وعندما يضطرب توازن الفرد عندما يجابهه شىء جديد فإن عمليات المماثلة والمواءمة تنشط من أجل إعادة التوازن</a:t>
            </a:r>
          </a:p>
          <a:p>
            <a:pPr marL="342900" marR="0" lvl="0" indent="-342900" algn="r" defTabSz="914400" rtl="1" eaLnBrk="1" fontAlgn="auto" latinLnBrk="0" hangingPunct="1">
              <a:lnSpc>
                <a:spcPct val="80000"/>
              </a:lnSpc>
              <a:spcBef>
                <a:spcPct val="20000"/>
              </a:spcBef>
              <a:spcAft>
                <a:spcPts val="0"/>
              </a:spcAft>
              <a:buClrTx/>
              <a:buSzTx/>
              <a:buFont typeface="Arial" pitchFamily="34" charset="0"/>
              <a:buChar char="•"/>
              <a:tabLst/>
              <a:defRPr/>
            </a:pPr>
            <a:r>
              <a:rPr kumimoji="0" lang="ar-SA" sz="3600" b="1" i="0" u="none" strike="noStrike" kern="1200" cap="none" spc="0" normalizeH="0" baseline="0" noProof="0" dirty="0" smtClean="0">
                <a:ln>
                  <a:noFill/>
                </a:ln>
                <a:solidFill>
                  <a:srgbClr val="0000FF"/>
                </a:solidFill>
                <a:effectLst/>
                <a:uLnTx/>
                <a:uFillTx/>
                <a:latin typeface="+mn-lt"/>
                <a:ea typeface="+mn-ea"/>
                <a:cs typeface="+mn-cs"/>
              </a:rPr>
              <a:t>ومن هنا فإن التفاعل المستمر يؤدى الى ظهور </a:t>
            </a:r>
            <a:r>
              <a:rPr kumimoji="0" lang="ar-EG" sz="3600" b="1" i="0" u="none" strike="noStrike" kern="1200" cap="none" spc="0" normalizeH="0" baseline="0" noProof="0" dirty="0" smtClean="0">
                <a:ln>
                  <a:noFill/>
                </a:ln>
                <a:solidFill>
                  <a:srgbClr val="0000FF"/>
                </a:solidFill>
                <a:effectLst/>
                <a:uLnTx/>
                <a:uFillTx/>
                <a:latin typeface="+mn-lt"/>
                <a:ea typeface="+mn-ea"/>
                <a:cs typeface="+mn-cs"/>
              </a:rPr>
              <a:t>أبنية</a:t>
            </a:r>
            <a:r>
              <a:rPr kumimoji="0" lang="ar-SA" sz="3600" b="1" i="0" u="none" strike="noStrike" kern="1200" cap="none" spc="0" normalizeH="0" baseline="0" noProof="0" dirty="0" smtClean="0">
                <a:ln>
                  <a:noFill/>
                </a:ln>
                <a:solidFill>
                  <a:srgbClr val="0000FF"/>
                </a:solidFill>
                <a:effectLst/>
                <a:uLnTx/>
                <a:uFillTx/>
                <a:latin typeface="+mn-lt"/>
                <a:ea typeface="+mn-ea"/>
                <a:cs typeface="+mn-cs"/>
              </a:rPr>
              <a:t> عقلية جديدة</a:t>
            </a:r>
            <a:endParaRPr kumimoji="0" lang="ar-SA" sz="5400" b="1" i="0" u="none" strike="noStrike" kern="1200" cap="none" spc="0" normalizeH="0" baseline="0" noProof="0" dirty="0" smtClean="0">
              <a:ln>
                <a:noFill/>
              </a:ln>
              <a:solidFill>
                <a:srgbClr val="0000FF"/>
              </a:solidFill>
              <a:effectLst/>
              <a:uLnTx/>
              <a:uFillTx/>
              <a:latin typeface="+mn-lt"/>
              <a:ea typeface="+mn-ea"/>
              <a:cs typeface="+mn-cs"/>
            </a:endParaRPr>
          </a:p>
        </p:txBody>
      </p:sp>
      <p:sp>
        <p:nvSpPr>
          <p:cNvPr id="5" name="Rectangle 2"/>
          <p:cNvSpPr>
            <a:spLocks noGrp="1" noChangeArrowheads="1"/>
          </p:cNvSpPr>
          <p:nvPr>
            <p:ph type="title"/>
          </p:nvPr>
        </p:nvSpPr>
        <p:spPr/>
        <p:txBody>
          <a:bodyPr/>
          <a:lstStyle/>
          <a:p>
            <a:pPr marL="762000" indent="-762000" algn="r" eaLnBrk="1" hangingPunct="1">
              <a:defRPr/>
            </a:pPr>
            <a:r>
              <a:rPr lang="ar-SA" sz="6000" b="1" dirty="0" smtClean="0">
                <a:solidFill>
                  <a:srgbClr val="0000FF"/>
                </a:solidFill>
              </a:rPr>
              <a:t>التوازن أو التناغم المعرفى</a:t>
            </a:r>
            <a:endParaRPr lang="en-US" sz="6000" b="1" dirty="0" smtClean="0">
              <a:solidFill>
                <a:srgbClr val="0000FF"/>
              </a:solidFill>
            </a:endParaRPr>
          </a:p>
        </p:txBody>
      </p:sp>
      <p:sp>
        <p:nvSpPr>
          <p:cNvPr id="6" name="Isosceles Triangle 5"/>
          <p:cNvSpPr/>
          <p:nvPr/>
        </p:nvSpPr>
        <p:spPr>
          <a:xfrm>
            <a:off x="4143372" y="5357826"/>
            <a:ext cx="1285884" cy="107157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1000100" y="5357826"/>
            <a:ext cx="7143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6929454" y="4429132"/>
            <a:ext cx="1785950"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dirty="0" smtClean="0">
                <a:solidFill>
                  <a:schemeClr val="tx1">
                    <a:lumMod val="95000"/>
                    <a:lumOff val="5000"/>
                  </a:schemeClr>
                </a:solidFill>
              </a:rPr>
              <a:t>مثير جديد</a:t>
            </a:r>
            <a:endParaRPr lang="en-US" sz="2400" dirty="0">
              <a:solidFill>
                <a:schemeClr val="tx1">
                  <a:lumMod val="95000"/>
                  <a:lumOff val="5000"/>
                </a:schemeClr>
              </a:solidFill>
            </a:endParaRPr>
          </a:p>
        </p:txBody>
      </p:sp>
      <p:sp>
        <p:nvSpPr>
          <p:cNvPr id="10" name="Oval 9"/>
          <p:cNvSpPr/>
          <p:nvPr/>
        </p:nvSpPr>
        <p:spPr>
          <a:xfrm>
            <a:off x="571472" y="4429132"/>
            <a:ext cx="1643074"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Box 13"/>
          <p:cNvSpPr txBox="1">
            <a:spLocks noChangeArrowheads="1"/>
          </p:cNvSpPr>
          <p:nvPr/>
        </p:nvSpPr>
        <p:spPr bwMode="auto">
          <a:xfrm>
            <a:off x="3929058" y="6357958"/>
            <a:ext cx="1798639" cy="461665"/>
          </a:xfrm>
          <a:prstGeom prst="rect">
            <a:avLst/>
          </a:prstGeom>
          <a:noFill/>
          <a:ln w="9525">
            <a:noFill/>
            <a:miter lim="800000"/>
            <a:headEnd/>
            <a:tailEnd/>
          </a:ln>
        </p:spPr>
        <p:txBody>
          <a:bodyPr wrap="square">
            <a:spAutoFit/>
          </a:bodyPr>
          <a:lstStyle/>
          <a:p>
            <a:pPr algn="ctr">
              <a:spcBef>
                <a:spcPct val="50000"/>
              </a:spcBef>
            </a:pPr>
            <a:r>
              <a:rPr lang="ar-SA" sz="2400" dirty="0">
                <a:latin typeface="Arial" charset="0"/>
              </a:rPr>
              <a:t>استعادة التوازن</a:t>
            </a:r>
            <a:endParaRPr lang="en-US" sz="2400" dirty="0">
              <a:latin typeface="Arial" charset="0"/>
            </a:endParaRPr>
          </a:p>
        </p:txBody>
      </p:sp>
      <p:sp>
        <p:nvSpPr>
          <p:cNvPr id="12" name="TextBox 11"/>
          <p:cNvSpPr txBox="1"/>
          <p:nvPr/>
        </p:nvSpPr>
        <p:spPr>
          <a:xfrm>
            <a:off x="1928794" y="4357694"/>
            <a:ext cx="753732" cy="461665"/>
          </a:xfrm>
          <a:prstGeom prst="rect">
            <a:avLst/>
          </a:prstGeom>
          <a:noFill/>
        </p:spPr>
        <p:txBody>
          <a:bodyPr wrap="none" rtlCol="0">
            <a:spAutoFit/>
          </a:bodyPr>
          <a:lstStyle/>
          <a:p>
            <a:pPr algn="r"/>
            <a:r>
              <a:rPr lang="ar-EG" sz="2400" dirty="0" smtClean="0"/>
              <a:t>مماثلة</a:t>
            </a:r>
            <a:endParaRPr lang="en-US" sz="2400" dirty="0"/>
          </a:p>
        </p:txBody>
      </p:sp>
      <p:sp>
        <p:nvSpPr>
          <p:cNvPr id="13" name="TextBox 12"/>
          <p:cNvSpPr txBox="1"/>
          <p:nvPr/>
        </p:nvSpPr>
        <p:spPr>
          <a:xfrm>
            <a:off x="0" y="4357694"/>
            <a:ext cx="867545" cy="461665"/>
          </a:xfrm>
          <a:prstGeom prst="rect">
            <a:avLst/>
          </a:prstGeom>
          <a:noFill/>
        </p:spPr>
        <p:txBody>
          <a:bodyPr wrap="none" rtlCol="0">
            <a:spAutoFit/>
          </a:bodyPr>
          <a:lstStyle/>
          <a:p>
            <a:pPr algn="r"/>
            <a:r>
              <a:rPr lang="ar-EG" sz="2400" dirty="0" smtClean="0"/>
              <a:t>مواءمة</a:t>
            </a:r>
            <a:endParaRPr lang="en-US" sz="2400" dirty="0"/>
          </a:p>
        </p:txBody>
      </p:sp>
      <p:sp>
        <p:nvSpPr>
          <p:cNvPr id="15" name="Text Box 12"/>
          <p:cNvSpPr txBox="1">
            <a:spLocks noChangeArrowheads="1"/>
          </p:cNvSpPr>
          <p:nvPr/>
        </p:nvSpPr>
        <p:spPr bwMode="auto">
          <a:xfrm>
            <a:off x="285720" y="5500702"/>
            <a:ext cx="2516192" cy="400110"/>
          </a:xfrm>
          <a:prstGeom prst="rect">
            <a:avLst/>
          </a:prstGeom>
          <a:noFill/>
          <a:ln w="9525">
            <a:noFill/>
            <a:miter lim="800000"/>
            <a:headEnd/>
            <a:tailEnd/>
          </a:ln>
        </p:spPr>
        <p:txBody>
          <a:bodyPr wrap="square">
            <a:spAutoFit/>
          </a:bodyPr>
          <a:lstStyle/>
          <a:p>
            <a:pPr algn="ctr">
              <a:spcBef>
                <a:spcPct val="50000"/>
              </a:spcBef>
            </a:pPr>
            <a:r>
              <a:rPr lang="ar-SA" sz="2000" dirty="0">
                <a:latin typeface="Arial" charset="0"/>
              </a:rPr>
              <a:t>عملية التكيف (التوازن)</a:t>
            </a:r>
            <a:endParaRPr lang="en-US" sz="20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665</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نظرية بياجيه والنمو العقلى</vt:lpstr>
      <vt:lpstr>Slide 2</vt:lpstr>
      <vt:lpstr>Slide 3</vt:lpstr>
      <vt:lpstr>Slide 4</vt:lpstr>
      <vt:lpstr>Slide 5</vt:lpstr>
      <vt:lpstr>Slide 6</vt:lpstr>
      <vt:lpstr>التوازن أو التناغم المعرفى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بياجيه والنمو العقلى</dc:title>
  <dc:creator>Windows User</dc:creator>
  <cp:lastModifiedBy>Windows User</cp:lastModifiedBy>
  <cp:revision>2</cp:revision>
  <dcterms:created xsi:type="dcterms:W3CDTF">2020-04-01T17:41:10Z</dcterms:created>
  <dcterms:modified xsi:type="dcterms:W3CDTF">2020-04-01T17:55:47Z</dcterms:modified>
</cp:coreProperties>
</file>